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7" r:id="rId3"/>
    <p:sldId id="258" r:id="rId4"/>
    <p:sldId id="259" r:id="rId5"/>
    <p:sldId id="260" r:id="rId6"/>
    <p:sldId id="272" r:id="rId7"/>
    <p:sldId id="262" r:id="rId8"/>
    <p:sldId id="263" r:id="rId9"/>
    <p:sldId id="274" r:id="rId10"/>
    <p:sldId id="276" r:id="rId11"/>
    <p:sldId id="264" r:id="rId12"/>
    <p:sldId id="277" r:id="rId13"/>
    <p:sldId id="265" r:id="rId14"/>
    <p:sldId id="278" r:id="rId15"/>
    <p:sldId id="266" r:id="rId16"/>
    <p:sldId id="279" r:id="rId17"/>
    <p:sldId id="281" r:id="rId18"/>
    <p:sldId id="267" r:id="rId19"/>
    <p:sldId id="280" r:id="rId20"/>
    <p:sldId id="268" r:id="rId21"/>
    <p:sldId id="290" r:id="rId22"/>
    <p:sldId id="285" r:id="rId23"/>
    <p:sldId id="289" r:id="rId24"/>
    <p:sldId id="286" r:id="rId25"/>
    <p:sldId id="269" r:id="rId26"/>
    <p:sldId id="282" r:id="rId27"/>
    <p:sldId id="283" r:id="rId28"/>
    <p:sldId id="291" r:id="rId29"/>
    <p:sldId id="284" r:id="rId30"/>
    <p:sldId id="293" r:id="rId31"/>
    <p:sldId id="294" r:id="rId32"/>
    <p:sldId id="271" r:id="rId33"/>
    <p:sldId id="270"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23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404813"/>
            <a:ext cx="7772400" cy="431800"/>
          </a:xfrm>
        </p:spPr>
        <p:txBody>
          <a:bodyPr>
            <a:normAutofit fontScale="90000"/>
          </a:bodyPr>
          <a:lstStyle/>
          <a:p>
            <a:pPr eaLnBrk="1" hangingPunct="1"/>
            <a:r>
              <a:rPr lang="ru-RU" altLang="ru-RU" sz="1800" b="1" dirty="0" smtClean="0">
                <a:solidFill>
                  <a:schemeClr val="tx1"/>
                </a:solidFill>
              </a:rPr>
              <a:t>Муниципальное бюджетное дошкольное образовательное учреждение</a:t>
            </a:r>
            <a:br>
              <a:rPr lang="ru-RU" altLang="ru-RU" sz="1800" b="1" dirty="0" smtClean="0">
                <a:solidFill>
                  <a:schemeClr val="tx1"/>
                </a:solidFill>
              </a:rPr>
            </a:br>
            <a:r>
              <a:rPr lang="ru-RU" altLang="ru-RU" sz="1800" b="1" dirty="0" smtClean="0">
                <a:solidFill>
                  <a:schemeClr val="tx1"/>
                </a:solidFill>
              </a:rPr>
              <a:t>Детский сад  № 27</a:t>
            </a:r>
          </a:p>
        </p:txBody>
      </p:sp>
      <p:sp>
        <p:nvSpPr>
          <p:cNvPr id="3075" name="Rectangle 3"/>
          <p:cNvSpPr>
            <a:spLocks noGrp="1" noChangeArrowheads="1"/>
          </p:cNvSpPr>
          <p:nvPr>
            <p:ph type="subTitle" idx="1"/>
          </p:nvPr>
        </p:nvSpPr>
        <p:spPr>
          <a:xfrm>
            <a:off x="1331913" y="2060575"/>
            <a:ext cx="6400800" cy="1752600"/>
          </a:xfrm>
        </p:spPr>
        <p:txBody>
          <a:bodyPr>
            <a:normAutofit fontScale="92500" lnSpcReduction="20000"/>
          </a:bodyPr>
          <a:lstStyle/>
          <a:p>
            <a:pPr eaLnBrk="1" hangingPunct="1"/>
            <a:r>
              <a:rPr lang="ru-RU" altLang="ru-RU" b="1" dirty="0" smtClean="0">
                <a:solidFill>
                  <a:srgbClr val="FF6600"/>
                </a:solidFill>
              </a:rPr>
              <a:t>Консультация для  педагогов</a:t>
            </a:r>
            <a:endParaRPr lang="ru-RU" altLang="ru-RU" b="1" dirty="0" smtClean="0">
              <a:solidFill>
                <a:srgbClr val="FF6600"/>
              </a:solidFill>
            </a:endParaRPr>
          </a:p>
          <a:p>
            <a:pPr eaLnBrk="1" hangingPunct="1"/>
            <a:r>
              <a:rPr lang="ru-RU" altLang="ru-RU" b="1" dirty="0" smtClean="0">
                <a:solidFill>
                  <a:srgbClr val="FF6600"/>
                </a:solidFill>
              </a:rPr>
              <a:t>«Инновационные подходы </a:t>
            </a:r>
            <a:r>
              <a:rPr lang="ru-RU" altLang="ru-RU" b="1" dirty="0">
                <a:solidFill>
                  <a:srgbClr val="FF6600"/>
                </a:solidFill>
              </a:rPr>
              <a:t>к</a:t>
            </a:r>
            <a:r>
              <a:rPr lang="ru-RU" altLang="ru-RU" b="1" dirty="0" smtClean="0">
                <a:solidFill>
                  <a:srgbClr val="FF6600"/>
                </a:solidFill>
              </a:rPr>
              <a:t> физкультурно-оздоровительной работе ДОУ»</a:t>
            </a:r>
          </a:p>
        </p:txBody>
      </p:sp>
      <p:sp>
        <p:nvSpPr>
          <p:cNvPr id="3076" name="Text Box 4"/>
          <p:cNvSpPr txBox="1">
            <a:spLocks noChangeArrowheads="1"/>
          </p:cNvSpPr>
          <p:nvPr/>
        </p:nvSpPr>
        <p:spPr bwMode="auto">
          <a:xfrm>
            <a:off x="4139952" y="4149725"/>
            <a:ext cx="44642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ru-RU" altLang="ru-RU" dirty="0" smtClean="0"/>
              <a:t>Руководитель по физической культуре:     </a:t>
            </a:r>
            <a:r>
              <a:rPr lang="ru-RU" altLang="ru-RU" dirty="0" err="1" smtClean="0"/>
              <a:t>Кулумбегова</a:t>
            </a:r>
            <a:r>
              <a:rPr lang="ru-RU" altLang="ru-RU" dirty="0" smtClean="0"/>
              <a:t> Н.Н.</a:t>
            </a:r>
            <a:endParaRPr lang="ru-RU" altLang="ru-RU" dirty="0"/>
          </a:p>
        </p:txBody>
      </p:sp>
      <p:sp>
        <p:nvSpPr>
          <p:cNvPr id="3077" name="Text Box 5"/>
          <p:cNvSpPr txBox="1">
            <a:spLocks noChangeArrowheads="1"/>
          </p:cNvSpPr>
          <p:nvPr/>
        </p:nvSpPr>
        <p:spPr bwMode="auto">
          <a:xfrm>
            <a:off x="3348038" y="5805488"/>
            <a:ext cx="2303462"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70000"/>
              </a:lnSpc>
              <a:spcBef>
                <a:spcPct val="50000"/>
              </a:spcBef>
            </a:pPr>
            <a:r>
              <a:rPr lang="ru-RU" altLang="ru-RU" sz="1600" dirty="0"/>
              <a:t>г. </a:t>
            </a:r>
            <a:r>
              <a:rPr lang="ru-RU" altLang="ru-RU" sz="1600" dirty="0" smtClean="0"/>
              <a:t>Владикавказ</a:t>
            </a:r>
            <a:endParaRPr lang="ru-RU" altLang="ru-RU" sz="1600" dirty="0"/>
          </a:p>
          <a:p>
            <a:pPr algn="ctr" eaLnBrk="1" hangingPunct="1">
              <a:lnSpc>
                <a:spcPct val="70000"/>
              </a:lnSpc>
              <a:spcBef>
                <a:spcPct val="50000"/>
              </a:spcBef>
            </a:pPr>
            <a:r>
              <a:rPr lang="ru-RU" altLang="ru-RU" sz="1600" dirty="0" smtClean="0"/>
              <a:t>2022 </a:t>
            </a:r>
            <a:r>
              <a:rPr lang="ru-RU" altLang="ru-RU" sz="1600" dirty="0"/>
              <a:t>г.</a:t>
            </a:r>
          </a:p>
        </p:txBody>
      </p:sp>
    </p:spTree>
    <p:extLst>
      <p:ext uri="{BB962C8B-B14F-4D97-AF65-F5344CB8AC3E}">
        <p14:creationId xmlns:p14="http://schemas.microsoft.com/office/powerpoint/2010/main" val="2180002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SC02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33600"/>
            <a:ext cx="2573337" cy="39925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5" descr="DSC02328"/>
          <p:cNvPicPr>
            <a:picLocks noChangeAspect="1" noChangeArrowheads="1"/>
          </p:cNvPicPr>
          <p:nvPr/>
        </p:nvPicPr>
        <p:blipFill>
          <a:blip r:embed="rId3">
            <a:extLst>
              <a:ext uri="{28A0092B-C50C-407E-A947-70E740481C1C}">
                <a14:useLocalDpi xmlns:a14="http://schemas.microsoft.com/office/drawing/2010/main" val="0"/>
              </a:ext>
            </a:extLst>
          </a:blip>
          <a:srcRect l="9650"/>
          <a:stretch>
            <a:fillRect/>
          </a:stretch>
        </p:blipFill>
        <p:spPr bwMode="auto">
          <a:xfrm>
            <a:off x="3348038" y="1484313"/>
            <a:ext cx="2635250" cy="38877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6" descr="DSC02330"/>
          <p:cNvPicPr>
            <a:picLocks noChangeAspect="1" noChangeArrowheads="1"/>
          </p:cNvPicPr>
          <p:nvPr/>
        </p:nvPicPr>
        <p:blipFill>
          <a:blip r:embed="rId4">
            <a:extLst>
              <a:ext uri="{28A0092B-C50C-407E-A947-70E740481C1C}">
                <a14:useLocalDpi xmlns:a14="http://schemas.microsoft.com/office/drawing/2010/main" val="0"/>
              </a:ext>
            </a:extLst>
          </a:blip>
          <a:srcRect l="5461" r="6432"/>
          <a:stretch>
            <a:fillRect/>
          </a:stretch>
        </p:blipFill>
        <p:spPr bwMode="auto">
          <a:xfrm>
            <a:off x="6227763" y="765175"/>
            <a:ext cx="2522537" cy="38163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62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b="1" dirty="0" err="1" smtClean="0"/>
              <a:t>Стретчинг</a:t>
            </a:r>
            <a:endParaRPr lang="ru-RU" b="1" dirty="0"/>
          </a:p>
        </p:txBody>
      </p:sp>
      <p:sp>
        <p:nvSpPr>
          <p:cNvPr id="3" name="Содержимое 2"/>
          <p:cNvSpPr>
            <a:spLocks noGrp="1"/>
          </p:cNvSpPr>
          <p:nvPr>
            <p:ph idx="1"/>
          </p:nvPr>
        </p:nvSpPr>
        <p:spPr/>
        <p:txBody>
          <a:bodyPr>
            <a:normAutofit fontScale="85000" lnSpcReduction="20000"/>
          </a:bodyPr>
          <a:lstStyle/>
          <a:p>
            <a:r>
              <a:rPr lang="ru-RU" dirty="0" smtClean="0"/>
              <a:t>Упражнения игрового </a:t>
            </a:r>
            <a:r>
              <a:rPr lang="ru-RU" dirty="0" err="1" smtClean="0"/>
              <a:t>стретчинга</a:t>
            </a:r>
            <a:r>
              <a:rPr lang="ru-RU" dirty="0" smtClean="0"/>
              <a:t> охватывают все группы мышц, носят понятные детям названия (животных или имитационных действий) и выполняются по ходу сюжетно-ролевой игры, основанной  на сказочном сценарии. На занятии предлагается игра-сказка, в которой дети превращаются в различных животных, насекомых и т.д., выполняя в такой форме физические упражнения. С подражания образу малыши познают технику спортивных и танцевальных движений развивают творческую двигательную деятельность, быстроту реакции, ориентировку в пространстве, внимание и т.д.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404813"/>
            <a:ext cx="7772400" cy="865187"/>
          </a:xfrm>
        </p:spPr>
        <p:txBody>
          <a:bodyPr/>
          <a:lstStyle/>
          <a:p>
            <a:pPr eaLnBrk="1" hangingPunct="1"/>
            <a:r>
              <a:rPr lang="ru-RU" altLang="ru-RU" sz="3600" b="1" smtClean="0"/>
              <a:t>Стретчинг</a:t>
            </a:r>
          </a:p>
        </p:txBody>
      </p:sp>
      <p:pic>
        <p:nvPicPr>
          <p:cNvPr id="10243" name="Picture 7" descr="DSC023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60575"/>
            <a:ext cx="3816350" cy="28622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8" descr="DSC023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357563"/>
            <a:ext cx="3889375" cy="29178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51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b="1" dirty="0" smtClean="0"/>
              <a:t>Степ – аэробика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Степ – аэробика – танцевальная аэробика с применением специальных невысоких платформ – степов (высотой – 10см, длиной – 40, шириной – 20; высотой ножики- 7 и шириной – 4см). Это нестандартное пособие, предназначенное для работы с детьми 4 – 7 лет, способствует формированию осанки, костно-мышечного корсета, устойчивого равновесия, укрепляет </a:t>
            </a:r>
            <a:r>
              <a:rPr lang="ru-RU" dirty="0" err="1" smtClean="0"/>
              <a:t>сердечно-сосудистую</a:t>
            </a:r>
            <a:r>
              <a:rPr lang="ru-RU" dirty="0" smtClean="0"/>
              <a:t> и дыхательную системы, усиливает обмен веществ, совершенствует точность движений, развивает координацию, уверенность и ориентировку в пространстве, улучшает психологическое и эмоциональное состояние ребенка.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476250"/>
            <a:ext cx="7772400" cy="1143000"/>
          </a:xfrm>
        </p:spPr>
        <p:txBody>
          <a:bodyPr>
            <a:normAutofit fontScale="90000"/>
          </a:bodyPr>
          <a:lstStyle/>
          <a:p>
            <a:pPr eaLnBrk="1" hangingPunct="1"/>
            <a:r>
              <a:rPr lang="ru-RU" altLang="ru-RU" sz="3600" b="1" smtClean="0"/>
              <a:t>Степ-аэробика</a:t>
            </a:r>
            <a:r>
              <a:rPr lang="ru-RU" altLang="ru-RU" sz="2800" b="1" smtClean="0"/>
              <a:t/>
            </a:r>
            <a:br>
              <a:rPr lang="ru-RU" altLang="ru-RU" sz="2800" b="1" smtClean="0"/>
            </a:br>
            <a:r>
              <a:rPr lang="ru-RU" altLang="ru-RU" sz="2800" b="1" smtClean="0"/>
              <a:t> </a:t>
            </a:r>
            <a:r>
              <a:rPr lang="ru-RU" altLang="ru-RU" sz="2800" smtClean="0">
                <a:solidFill>
                  <a:srgbClr val="990000"/>
                </a:solidFill>
              </a:rPr>
              <a:t>Танцевальная аэробика с применением</a:t>
            </a:r>
            <a:br>
              <a:rPr lang="ru-RU" altLang="ru-RU" sz="2800" smtClean="0">
                <a:solidFill>
                  <a:srgbClr val="990000"/>
                </a:solidFill>
              </a:rPr>
            </a:br>
            <a:r>
              <a:rPr lang="ru-RU" altLang="ru-RU" sz="2800" smtClean="0">
                <a:solidFill>
                  <a:srgbClr val="990000"/>
                </a:solidFill>
              </a:rPr>
              <a:t>специальных невысоких платформ – степов</a:t>
            </a:r>
          </a:p>
        </p:txBody>
      </p:sp>
      <p:pic>
        <p:nvPicPr>
          <p:cNvPr id="11267" name="Picture 5" descr="fb465de74e235826c88c6acb227b46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05038"/>
            <a:ext cx="3600450" cy="270033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7" descr="http://im6-tub-ru.yandex.net/i?id=128702251-45-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4292600"/>
            <a:ext cx="3594100" cy="18859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7" descr="http://im6-tub-ru.yandex.net/i?id=128702251-45-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292600"/>
            <a:ext cx="3594100" cy="18859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99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b="1" dirty="0" smtClean="0"/>
              <a:t>Детский </a:t>
            </a:r>
            <a:r>
              <a:rPr lang="ru-RU" b="1" dirty="0" err="1" smtClean="0"/>
              <a:t>пилатес</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Детский </a:t>
            </a:r>
            <a:r>
              <a:rPr lang="ru-RU" dirty="0" err="1" smtClean="0"/>
              <a:t>пилатес</a:t>
            </a:r>
            <a:r>
              <a:rPr lang="ru-RU" dirty="0" smtClean="0"/>
              <a:t>– специально составленная программа на основе базовых упражнений </a:t>
            </a:r>
            <a:r>
              <a:rPr lang="ru-RU" dirty="0" err="1" smtClean="0"/>
              <a:t>Pilates</a:t>
            </a:r>
            <a:r>
              <a:rPr lang="ru-RU" dirty="0" smtClean="0"/>
              <a:t>, адаптированных к детям различного возраста. Для 5-6 летних воспитанников занятия проводятся в игровой форме. Следуя за волшебными героями, они выполняют упражнения, незаметно для себя укрепляя мышцы тела, развивают силу, гибкость, растяжку. Для таких занятий используется всевозможный спортивный инвентарь, подбирается специальная музыка, создающая благоприятную атмосферу. Отличительная особенность </a:t>
            </a:r>
            <a:r>
              <a:rPr lang="ru-RU" dirty="0" err="1" smtClean="0"/>
              <a:t>пилатеса</a:t>
            </a:r>
            <a:r>
              <a:rPr lang="ru-RU" dirty="0" smtClean="0"/>
              <a:t> – упражнения делаются плавно, медленно и требуют полной концентрации внимания, контроля за техникой их выполнения и правильным дыханием.</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549275"/>
            <a:ext cx="7772400" cy="1143000"/>
          </a:xfrm>
        </p:spPr>
        <p:txBody>
          <a:bodyPr/>
          <a:lstStyle/>
          <a:p>
            <a:pPr eaLnBrk="1" hangingPunct="1"/>
            <a:r>
              <a:rPr lang="ru-RU" altLang="ru-RU" sz="3600" b="1" smtClean="0"/>
              <a:t>Детский пилатес</a:t>
            </a:r>
          </a:p>
        </p:txBody>
      </p:sp>
      <p:sp>
        <p:nvSpPr>
          <p:cNvPr id="12291" name="Rectangle 3"/>
          <p:cNvSpPr>
            <a:spLocks noGrp="1" noChangeArrowheads="1"/>
          </p:cNvSpPr>
          <p:nvPr>
            <p:ph type="body" idx="1"/>
          </p:nvPr>
        </p:nvSpPr>
        <p:spPr>
          <a:xfrm>
            <a:off x="755650" y="1989138"/>
            <a:ext cx="7772400" cy="1871662"/>
          </a:xfrm>
        </p:spPr>
        <p:txBody>
          <a:bodyPr/>
          <a:lstStyle/>
          <a:p>
            <a:pPr eaLnBrk="1" hangingPunct="1">
              <a:buFontTx/>
              <a:buNone/>
            </a:pPr>
            <a:r>
              <a:rPr lang="ru-RU" altLang="ru-RU" sz="2400" smtClean="0">
                <a:solidFill>
                  <a:srgbClr val="990033"/>
                </a:solidFill>
              </a:rPr>
              <a:t>Отличительная особенность </a:t>
            </a:r>
            <a:r>
              <a:rPr lang="ru-RU" altLang="ru-RU" sz="2400" b="1" smtClean="0">
                <a:solidFill>
                  <a:srgbClr val="990033"/>
                </a:solidFill>
              </a:rPr>
              <a:t>пилатеса</a:t>
            </a:r>
            <a:r>
              <a:rPr lang="ru-RU" altLang="ru-RU" sz="2400" smtClean="0">
                <a:solidFill>
                  <a:srgbClr val="990033"/>
                </a:solidFill>
              </a:rPr>
              <a:t> – упражнения </a:t>
            </a:r>
          </a:p>
          <a:p>
            <a:pPr eaLnBrk="1" hangingPunct="1">
              <a:buFontTx/>
              <a:buNone/>
            </a:pPr>
            <a:r>
              <a:rPr lang="ru-RU" altLang="ru-RU" sz="2400" smtClean="0">
                <a:solidFill>
                  <a:srgbClr val="990033"/>
                </a:solidFill>
              </a:rPr>
              <a:t>делаются плавно, медленно и требуют полной</a:t>
            </a:r>
          </a:p>
          <a:p>
            <a:pPr eaLnBrk="1" hangingPunct="1">
              <a:buFontTx/>
              <a:buNone/>
            </a:pPr>
            <a:r>
              <a:rPr lang="ru-RU" altLang="ru-RU" sz="2400" smtClean="0">
                <a:solidFill>
                  <a:srgbClr val="990033"/>
                </a:solidFill>
              </a:rPr>
              <a:t>концентрации внимания, контроля за техникой их</a:t>
            </a:r>
          </a:p>
          <a:p>
            <a:pPr eaLnBrk="1" hangingPunct="1">
              <a:buFontTx/>
              <a:buNone/>
            </a:pPr>
            <a:r>
              <a:rPr lang="ru-RU" altLang="ru-RU" sz="2400" smtClean="0">
                <a:solidFill>
                  <a:srgbClr val="990033"/>
                </a:solidFill>
              </a:rPr>
              <a:t>выполнения и правильным дыханием.</a:t>
            </a:r>
          </a:p>
        </p:txBody>
      </p:sp>
      <p:pic>
        <p:nvPicPr>
          <p:cNvPr id="12292" name="Picture 5" descr="C:\Users\Миша и Маша\Desktop\9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933825"/>
            <a:ext cx="3311525" cy="2400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7" descr="DSC023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933825"/>
            <a:ext cx="3167063" cy="23764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43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333375"/>
            <a:ext cx="7772400" cy="1143000"/>
          </a:xfrm>
        </p:spPr>
        <p:txBody>
          <a:bodyPr/>
          <a:lstStyle/>
          <a:p>
            <a:pPr eaLnBrk="1" hangingPunct="1"/>
            <a:r>
              <a:rPr lang="ru-RU" altLang="ru-RU" sz="3600" b="1" smtClean="0"/>
              <a:t>Фитбол-гимнастика</a:t>
            </a:r>
          </a:p>
        </p:txBody>
      </p:sp>
      <p:sp>
        <p:nvSpPr>
          <p:cNvPr id="13315" name="Rectangle 3"/>
          <p:cNvSpPr>
            <a:spLocks noGrp="1" noChangeArrowheads="1"/>
          </p:cNvSpPr>
          <p:nvPr>
            <p:ph type="body" idx="1"/>
          </p:nvPr>
        </p:nvSpPr>
        <p:spPr>
          <a:xfrm>
            <a:off x="468313" y="2060575"/>
            <a:ext cx="8280400" cy="863600"/>
          </a:xfrm>
        </p:spPr>
        <p:txBody>
          <a:bodyPr>
            <a:normAutofit lnSpcReduction="10000"/>
          </a:bodyPr>
          <a:lstStyle/>
          <a:p>
            <a:pPr eaLnBrk="1" hangingPunct="1">
              <a:buFontTx/>
              <a:buNone/>
            </a:pPr>
            <a:r>
              <a:rPr lang="ru-RU" altLang="ru-RU" sz="2400" b="1" smtClean="0">
                <a:solidFill>
                  <a:srgbClr val="990000"/>
                </a:solidFill>
              </a:rPr>
              <a:t>Фитбол</a:t>
            </a:r>
            <a:r>
              <a:rPr lang="ru-RU" altLang="ru-RU" sz="2400" smtClean="0">
                <a:solidFill>
                  <a:srgbClr val="990000"/>
                </a:solidFill>
              </a:rPr>
              <a:t> – мяч для опоры, используемый в оздоровительных</a:t>
            </a:r>
          </a:p>
          <a:p>
            <a:pPr eaLnBrk="1" hangingPunct="1">
              <a:buFontTx/>
              <a:buNone/>
            </a:pPr>
            <a:r>
              <a:rPr lang="ru-RU" altLang="ru-RU" sz="2400" smtClean="0">
                <a:solidFill>
                  <a:srgbClr val="990000"/>
                </a:solidFill>
              </a:rPr>
              <a:t>целях. </a:t>
            </a:r>
          </a:p>
        </p:txBody>
      </p:sp>
      <p:pic>
        <p:nvPicPr>
          <p:cNvPr id="13316" name="Picture 5" descr="&amp;fcy;&amp;icy;&amp;tcy;&amp;bcy;&amp;ocy;&amp;lcy; &amp;dcy;&amp;lcy;&amp;yacy; &amp;rcy;&amp;iecy;&amp;bcy;&amp;iecy;&amp;ncy;&amp;k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990850"/>
            <a:ext cx="2857500" cy="1905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18" descr="C:\Users\Миша и Маша\Desktop\18772561f0a60c79914fe095492bf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365625"/>
            <a:ext cx="3568700" cy="19478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19" descr="C:\Users\Миша и Маша\Desktop\my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648075"/>
            <a:ext cx="1608138" cy="19288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87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b="1" dirty="0" err="1" smtClean="0"/>
              <a:t>Черлидинг</a:t>
            </a:r>
            <a:endParaRPr lang="ru-RU" dirty="0"/>
          </a:p>
        </p:txBody>
      </p:sp>
      <p:sp>
        <p:nvSpPr>
          <p:cNvPr id="3" name="Содержимое 2"/>
          <p:cNvSpPr>
            <a:spLocks noGrp="1"/>
          </p:cNvSpPr>
          <p:nvPr>
            <p:ph idx="1"/>
          </p:nvPr>
        </p:nvSpPr>
        <p:spPr/>
        <p:txBody>
          <a:bodyPr>
            <a:normAutofit fontScale="92500" lnSpcReduction="10000"/>
          </a:bodyPr>
          <a:lstStyle/>
          <a:p>
            <a:r>
              <a:rPr lang="ru-RU" dirty="0" err="1" smtClean="0"/>
              <a:t>Черлидинг</a:t>
            </a:r>
            <a:r>
              <a:rPr lang="ru-RU" dirty="0" smtClean="0"/>
              <a:t>– зажигательные спортивные танцы с помпонами, сочетающие элементы акробатики, гимнастики, хореографии и танцевального шоу.</a:t>
            </a:r>
            <a:br>
              <a:rPr lang="ru-RU" dirty="0" smtClean="0"/>
            </a:br>
            <a:r>
              <a:rPr lang="ru-RU" dirty="0" err="1" smtClean="0"/>
              <a:t>Черлидинг</a:t>
            </a:r>
            <a:r>
              <a:rPr lang="ru-RU" dirty="0" smtClean="0"/>
              <a:t> развивает творческие и двигательные способности и навыки дошкольников, позволяет увеличить объем двигательной активности  детей в режиме дня, формирует навыки общения в коллективной деятельности.</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4213" y="404813"/>
            <a:ext cx="7772400" cy="1143000"/>
          </a:xfrm>
        </p:spPr>
        <p:txBody>
          <a:bodyPr/>
          <a:lstStyle/>
          <a:p>
            <a:pPr eaLnBrk="1" hangingPunct="1"/>
            <a:r>
              <a:rPr lang="ru-RU" altLang="ru-RU" sz="3600" b="1" smtClean="0"/>
              <a:t>Черлидинг </a:t>
            </a:r>
          </a:p>
        </p:txBody>
      </p:sp>
      <p:pic>
        <p:nvPicPr>
          <p:cNvPr id="14339" name="Picture 7" descr="p286_clip_image00vaiyi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950" y="3213100"/>
            <a:ext cx="2259013" cy="33337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9" descr="http://detsad122.ru/files/gallery/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2060575"/>
            <a:ext cx="3843337" cy="2701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11" descr="http://img07.taobaocdn.com/bao/uploaded/i7/T1vedGXbFLXXX8aOo._112554.jpg_310x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300" y="1844675"/>
            <a:ext cx="2163763" cy="24495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892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dirty="0" smtClean="0"/>
              <a:t>Инновационные подходы</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Физическое воспитание занимает важное место в системе дошкольного образования, являясь основным фактором укрепления здоровья и всестороннего развития личности ребенка. В последние годы наблюдается устойчивая тенденция к существенному снижению показателей здоровья, физического развития и двигательной подготовленности детей дошкольного возраста, что обусловлено ухудшением социально-экономических и экологических условий жизни, несбалансированным питанием, несовершенством системы медицинского обслуживания, недостаточным финансированием образовательных учреждений и многими другими факторами.</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b="1" dirty="0" err="1" smtClean="0"/>
              <a:t>Сорси</a:t>
            </a:r>
            <a:endParaRPr lang="ru-RU" b="1" dirty="0"/>
          </a:p>
        </p:txBody>
      </p:sp>
      <p:sp>
        <p:nvSpPr>
          <p:cNvPr id="3" name="Содержимое 2"/>
          <p:cNvSpPr>
            <a:spLocks noGrp="1"/>
          </p:cNvSpPr>
          <p:nvPr>
            <p:ph idx="1"/>
          </p:nvPr>
        </p:nvSpPr>
        <p:spPr/>
        <p:txBody>
          <a:bodyPr>
            <a:normAutofit lnSpcReduction="10000"/>
          </a:bodyPr>
          <a:lstStyle/>
          <a:p>
            <a:r>
              <a:rPr lang="ru-RU" dirty="0" err="1" smtClean="0"/>
              <a:t>Сорси</a:t>
            </a:r>
            <a:r>
              <a:rPr lang="ru-RU" dirty="0" smtClean="0"/>
              <a:t> – современная игра, включающая в себя синтез различных видов деятельности объединенных одним общим сюжетом. Знакомые упражнения наполняются новыми структурными частями стимулирующие творческий потенциал ребенка. В двигательной активности ребенок опирается на самостоятельную деятельность в условиях созданной взрослым развивающей среды.</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СОРСИ «На ракете к звездам»</a:t>
            </a:r>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304" y="1600200"/>
            <a:ext cx="64013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456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260350"/>
            <a:ext cx="7772400" cy="1143000"/>
          </a:xfrm>
        </p:spPr>
        <p:txBody>
          <a:bodyPr/>
          <a:lstStyle/>
          <a:p>
            <a:pPr eaLnBrk="1" hangingPunct="1"/>
            <a:r>
              <a:rPr lang="ru-RU" altLang="ru-RU" sz="3600" b="1" smtClean="0"/>
              <a:t>Сорси</a:t>
            </a:r>
            <a:r>
              <a:rPr lang="ru-RU" altLang="ru-RU" smtClean="0"/>
              <a:t> </a:t>
            </a:r>
          </a:p>
        </p:txBody>
      </p:sp>
      <p:sp>
        <p:nvSpPr>
          <p:cNvPr id="15363" name="Rectangle 3"/>
          <p:cNvSpPr>
            <a:spLocks noGrp="1" noChangeArrowheads="1"/>
          </p:cNvSpPr>
          <p:nvPr>
            <p:ph type="body" idx="1"/>
          </p:nvPr>
        </p:nvSpPr>
        <p:spPr>
          <a:xfrm>
            <a:off x="468313" y="2060575"/>
            <a:ext cx="8278812" cy="4114800"/>
          </a:xfrm>
        </p:spPr>
        <p:txBody>
          <a:bodyPr/>
          <a:lstStyle/>
          <a:p>
            <a:pPr eaLnBrk="1" hangingPunct="1">
              <a:buFontTx/>
              <a:buNone/>
            </a:pPr>
            <a:r>
              <a:rPr lang="ru-RU" altLang="ru-RU" sz="2400" smtClean="0">
                <a:solidFill>
                  <a:srgbClr val="990000"/>
                </a:solidFill>
              </a:rPr>
              <a:t>Современная игра,  включающая в себя синтез различных</a:t>
            </a:r>
          </a:p>
          <a:p>
            <a:pPr eaLnBrk="1" hangingPunct="1">
              <a:buFontTx/>
              <a:buNone/>
            </a:pPr>
            <a:r>
              <a:rPr lang="ru-RU" altLang="ru-RU" sz="2400" smtClean="0">
                <a:solidFill>
                  <a:srgbClr val="990000"/>
                </a:solidFill>
              </a:rPr>
              <a:t>видов деятельности  объединенных одним общим сюжетом.</a:t>
            </a:r>
          </a:p>
          <a:p>
            <a:pPr eaLnBrk="1" hangingPunct="1">
              <a:buFontTx/>
              <a:buNone/>
            </a:pPr>
            <a:r>
              <a:rPr lang="ru-RU" altLang="ru-RU" sz="2400" smtClean="0">
                <a:solidFill>
                  <a:srgbClr val="990000"/>
                </a:solidFill>
              </a:rPr>
              <a:t>Игра  состоит из шести  испытаний, каждое испытание</a:t>
            </a:r>
          </a:p>
          <a:p>
            <a:pPr eaLnBrk="1" hangingPunct="1">
              <a:buFontTx/>
              <a:buNone/>
            </a:pPr>
            <a:r>
              <a:rPr lang="ru-RU" altLang="ru-RU" sz="2400" smtClean="0">
                <a:solidFill>
                  <a:srgbClr val="990000"/>
                </a:solidFill>
              </a:rPr>
              <a:t>включает в себя два этапа: </a:t>
            </a:r>
          </a:p>
          <a:p>
            <a:pPr eaLnBrk="1" hangingPunct="1">
              <a:buFontTx/>
              <a:buNone/>
            </a:pPr>
            <a:r>
              <a:rPr lang="ru-RU" altLang="ru-RU" sz="2400" smtClean="0">
                <a:solidFill>
                  <a:srgbClr val="990000"/>
                </a:solidFill>
              </a:rPr>
              <a:t>- Двигательный</a:t>
            </a:r>
          </a:p>
          <a:p>
            <a:pPr eaLnBrk="1" hangingPunct="1">
              <a:buFontTx/>
              <a:buNone/>
            </a:pPr>
            <a:r>
              <a:rPr lang="ru-RU" altLang="ru-RU" sz="2400" smtClean="0">
                <a:solidFill>
                  <a:srgbClr val="990000"/>
                </a:solidFill>
              </a:rPr>
              <a:t>- Познавательный </a:t>
            </a:r>
          </a:p>
          <a:p>
            <a:pPr eaLnBrk="1" hangingPunct="1">
              <a:buFontTx/>
              <a:buNone/>
            </a:pPr>
            <a:r>
              <a:rPr lang="ru-RU" altLang="ru-RU" sz="2400" smtClean="0">
                <a:solidFill>
                  <a:srgbClr val="990000"/>
                </a:solidFill>
              </a:rPr>
              <a:t>Испытание должно проходить в течение  5 – 7 минут.</a:t>
            </a:r>
            <a:r>
              <a:rPr lang="ru-RU" altLang="ru-RU" smtClean="0"/>
              <a:t> </a:t>
            </a:r>
          </a:p>
        </p:txBody>
      </p:sp>
    </p:spTree>
    <p:extLst>
      <p:ext uri="{BB962C8B-B14F-4D97-AF65-F5344CB8AC3E}">
        <p14:creationId xmlns:p14="http://schemas.microsoft.com/office/powerpoint/2010/main" val="3340578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СОРСИ «В поисках клада»</a:t>
            </a:r>
            <a:endParaRPr lang="ru-RU"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00200"/>
            <a:ext cx="741682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77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ru-RU" altLang="ru-RU" sz="3600" b="1" smtClean="0"/>
              <a:t>Структура игры Сорси</a:t>
            </a:r>
          </a:p>
        </p:txBody>
      </p:sp>
      <p:sp>
        <p:nvSpPr>
          <p:cNvPr id="16387" name="Rectangle 3"/>
          <p:cNvSpPr>
            <a:spLocks noGrp="1" noChangeArrowheads="1"/>
          </p:cNvSpPr>
          <p:nvPr>
            <p:ph type="body" idx="1"/>
          </p:nvPr>
        </p:nvSpPr>
        <p:spPr/>
        <p:txBody>
          <a:bodyPr/>
          <a:lstStyle/>
          <a:p>
            <a:pPr eaLnBrk="1" hangingPunct="1">
              <a:lnSpc>
                <a:spcPct val="90000"/>
              </a:lnSpc>
              <a:buFontTx/>
              <a:buNone/>
            </a:pPr>
            <a:r>
              <a:rPr lang="ru-RU" altLang="ru-RU" sz="2800" b="1" smtClean="0">
                <a:solidFill>
                  <a:srgbClr val="990000"/>
                </a:solidFill>
              </a:rPr>
              <a:t>3 блока:</a:t>
            </a:r>
          </a:p>
          <a:p>
            <a:pPr eaLnBrk="1" hangingPunct="1">
              <a:lnSpc>
                <a:spcPct val="90000"/>
              </a:lnSpc>
              <a:buFontTx/>
              <a:buNone/>
            </a:pPr>
            <a:r>
              <a:rPr lang="ru-RU" altLang="ru-RU" sz="2800" b="1" smtClean="0">
                <a:solidFill>
                  <a:srgbClr val="990000"/>
                </a:solidFill>
              </a:rPr>
              <a:t>1 блок</a:t>
            </a:r>
            <a:r>
              <a:rPr lang="ru-RU" altLang="ru-RU" sz="2800" smtClean="0">
                <a:solidFill>
                  <a:srgbClr val="990000"/>
                </a:solidFill>
              </a:rPr>
              <a:t> – предварительная работа (организационно-подготовительный) </a:t>
            </a:r>
          </a:p>
          <a:p>
            <a:pPr eaLnBrk="1" hangingPunct="1">
              <a:lnSpc>
                <a:spcPct val="90000"/>
              </a:lnSpc>
              <a:buFontTx/>
              <a:buNone/>
            </a:pPr>
            <a:r>
              <a:rPr lang="ru-RU" altLang="ru-RU" sz="2800" b="1" smtClean="0">
                <a:solidFill>
                  <a:srgbClr val="990000"/>
                </a:solidFill>
              </a:rPr>
              <a:t>2 блок</a:t>
            </a:r>
            <a:r>
              <a:rPr lang="ru-RU" altLang="ru-RU" sz="2800" smtClean="0">
                <a:solidFill>
                  <a:srgbClr val="990000"/>
                </a:solidFill>
              </a:rPr>
              <a:t> – взаимодействие педагогов и детей. (ребёнок-ребёнок, взрослые - дети, педагог - ребёнок)</a:t>
            </a:r>
          </a:p>
          <a:p>
            <a:pPr eaLnBrk="1" hangingPunct="1">
              <a:lnSpc>
                <a:spcPct val="90000"/>
              </a:lnSpc>
              <a:buFontTx/>
              <a:buNone/>
            </a:pPr>
            <a:r>
              <a:rPr lang="ru-RU" altLang="ru-RU" sz="2800" b="1" smtClean="0">
                <a:solidFill>
                  <a:srgbClr val="990000"/>
                </a:solidFill>
              </a:rPr>
              <a:t>3 блок</a:t>
            </a:r>
            <a:r>
              <a:rPr lang="ru-RU" altLang="ru-RU" sz="2800" smtClean="0">
                <a:solidFill>
                  <a:srgbClr val="990000"/>
                </a:solidFill>
              </a:rPr>
              <a:t> –  игра, которая является своеобразным продолжением процесса обучения дошкольников. </a:t>
            </a:r>
          </a:p>
        </p:txBody>
      </p:sp>
    </p:spTree>
    <p:extLst>
      <p:ext uri="{BB962C8B-B14F-4D97-AF65-F5344CB8AC3E}">
        <p14:creationId xmlns:p14="http://schemas.microsoft.com/office/powerpoint/2010/main" val="352079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b="1" dirty="0" err="1" smtClean="0"/>
              <a:t>Фрироуп</a:t>
            </a:r>
            <a:r>
              <a:rPr lang="ru-RU" dirty="0" smtClean="0"/>
              <a:t> </a:t>
            </a:r>
            <a:endParaRPr lang="ru-RU" dirty="0"/>
          </a:p>
        </p:txBody>
      </p:sp>
      <p:sp>
        <p:nvSpPr>
          <p:cNvPr id="3" name="Содержимое 2"/>
          <p:cNvSpPr>
            <a:spLocks noGrp="1"/>
          </p:cNvSpPr>
          <p:nvPr>
            <p:ph idx="1"/>
          </p:nvPr>
        </p:nvSpPr>
        <p:spPr/>
        <p:txBody>
          <a:bodyPr>
            <a:normAutofit/>
          </a:bodyPr>
          <a:lstStyle/>
          <a:p>
            <a:r>
              <a:rPr lang="ru-RU" dirty="0" err="1" smtClean="0"/>
              <a:t>Фрироуп</a:t>
            </a:r>
            <a:r>
              <a:rPr lang="ru-RU" dirty="0" smtClean="0"/>
              <a:t> – это новый  вид двигательной активности с элементами спорта, основанный на преодолении участниками специальных дистанций, состоящих из веревочных элементов, без касаний контрольных поверхностей (земли). </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0439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205038"/>
            <a:ext cx="3048000" cy="34480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5" name="Picture 7" descr="Friroup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549275"/>
            <a:ext cx="3960813" cy="26495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9" descr="Friroup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3500438"/>
            <a:ext cx="4032250" cy="269716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285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333375"/>
            <a:ext cx="7772400" cy="1143000"/>
          </a:xfrm>
        </p:spPr>
        <p:txBody>
          <a:bodyPr/>
          <a:lstStyle/>
          <a:p>
            <a:pPr eaLnBrk="1" hangingPunct="1"/>
            <a:r>
              <a:rPr lang="ru-RU" altLang="ru-RU" sz="3600" b="1" smtClean="0"/>
              <a:t>Геокешинг</a:t>
            </a:r>
            <a:r>
              <a:rPr lang="ru-RU" altLang="ru-RU" smtClean="0"/>
              <a:t> </a:t>
            </a:r>
          </a:p>
        </p:txBody>
      </p:sp>
      <p:sp>
        <p:nvSpPr>
          <p:cNvPr id="19459" name="Rectangle 3"/>
          <p:cNvSpPr>
            <a:spLocks noGrp="1" noChangeArrowheads="1"/>
          </p:cNvSpPr>
          <p:nvPr>
            <p:ph type="body" idx="1"/>
          </p:nvPr>
        </p:nvSpPr>
        <p:spPr>
          <a:xfrm>
            <a:off x="684213" y="2060575"/>
            <a:ext cx="8207375" cy="4114800"/>
          </a:xfrm>
        </p:spPr>
        <p:txBody>
          <a:bodyPr/>
          <a:lstStyle/>
          <a:p>
            <a:pPr eaLnBrk="1" hangingPunct="1">
              <a:buFontTx/>
              <a:buNone/>
            </a:pPr>
            <a:r>
              <a:rPr lang="ru-RU" altLang="ru-RU" smtClean="0">
                <a:solidFill>
                  <a:srgbClr val="990000"/>
                </a:solidFill>
              </a:rPr>
              <a:t>Термин английский, состоит из двух слов:</a:t>
            </a:r>
          </a:p>
          <a:p>
            <a:pPr eaLnBrk="1" hangingPunct="1">
              <a:buFontTx/>
              <a:buNone/>
            </a:pPr>
            <a:r>
              <a:rPr lang="ru-RU" altLang="ru-RU" b="1" smtClean="0">
                <a:solidFill>
                  <a:srgbClr val="990000"/>
                </a:solidFill>
              </a:rPr>
              <a:t>«гео» – земля и «кэш»</a:t>
            </a:r>
            <a:r>
              <a:rPr lang="ru-RU" altLang="ru-RU" smtClean="0">
                <a:solidFill>
                  <a:srgbClr val="990000"/>
                </a:solidFill>
              </a:rPr>
              <a:t> </a:t>
            </a:r>
            <a:r>
              <a:rPr lang="ru-RU" altLang="ru-RU" b="1" smtClean="0">
                <a:solidFill>
                  <a:srgbClr val="990000"/>
                </a:solidFill>
              </a:rPr>
              <a:t>– клад, тайник</a:t>
            </a:r>
            <a:r>
              <a:rPr lang="ru-RU" altLang="ru-RU" smtClean="0">
                <a:solidFill>
                  <a:srgbClr val="990000"/>
                </a:solidFill>
              </a:rPr>
              <a:t>.</a:t>
            </a:r>
            <a:r>
              <a:rPr lang="ru-RU" altLang="ru-RU" smtClean="0"/>
              <a:t> </a:t>
            </a:r>
          </a:p>
          <a:p>
            <a:pPr eaLnBrk="1" hangingPunct="1">
              <a:buFontTx/>
              <a:buNone/>
            </a:pPr>
            <a:r>
              <a:rPr lang="ru-RU" altLang="ru-RU" smtClean="0">
                <a:solidFill>
                  <a:srgbClr val="990000"/>
                </a:solidFill>
              </a:rPr>
              <a:t>Заключается она в поиске тайников с</a:t>
            </a:r>
          </a:p>
          <a:p>
            <a:pPr eaLnBrk="1" hangingPunct="1">
              <a:buFontTx/>
              <a:buNone/>
            </a:pPr>
            <a:r>
              <a:rPr lang="ru-RU" altLang="ru-RU" smtClean="0">
                <a:solidFill>
                  <a:srgbClr val="990000"/>
                </a:solidFill>
              </a:rPr>
              <a:t>применением спутниковых навигаторов.</a:t>
            </a:r>
            <a:r>
              <a:rPr lang="ru-RU" altLang="ru-RU" smtClean="0"/>
              <a:t> </a:t>
            </a:r>
          </a:p>
        </p:txBody>
      </p:sp>
    </p:spTree>
    <p:extLst>
      <p:ext uri="{BB962C8B-B14F-4D97-AF65-F5344CB8AC3E}">
        <p14:creationId xmlns:p14="http://schemas.microsoft.com/office/powerpoint/2010/main" val="275656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755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DSC023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060575"/>
            <a:ext cx="3816350" cy="28622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6" descr="DSC023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357563"/>
            <a:ext cx="3887787" cy="29178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71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dirty="0" smtClean="0"/>
              <a:t>Инновационные подходы</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В связи с этим особое внимание уделяется обновлению содержания образования по физическому воспитанию детей дошкольного возраста. Для дошкольных учреждений разработано множество программ по физической культуре, в том числе авторских, и каждая из них имеет свои особенности. Все они направлены на решение задач охраны и укрепления здоровья ребенка, повышение его функциональных возможностей, уровня физической и двигательной подготовленности, при этом отличаются содержанием, объемом и подачей двигательного материала.</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380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417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b="1" dirty="0" smtClean="0"/>
              <a:t>Вывод</a:t>
            </a:r>
            <a:endParaRPr lang="ru-RU" b="1" dirty="0"/>
          </a:p>
        </p:txBody>
      </p:sp>
      <p:sp>
        <p:nvSpPr>
          <p:cNvPr id="3" name="Содержимое 2"/>
          <p:cNvSpPr>
            <a:spLocks noGrp="1"/>
          </p:cNvSpPr>
          <p:nvPr>
            <p:ph idx="1"/>
          </p:nvPr>
        </p:nvSpPr>
        <p:spPr/>
        <p:txBody>
          <a:bodyPr>
            <a:normAutofit/>
          </a:bodyPr>
          <a:lstStyle/>
          <a:p>
            <a:r>
              <a:rPr lang="ru-RU" dirty="0" smtClean="0"/>
              <a:t>Таким образом, добиться успехов в укреплении здоровья и полноценном физическом развитии дошкольников, их двигательной активности можно только при использовании разнообразных инновационных технологий.</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3" name="Содержимое 2"/>
          <p:cNvSpPr>
            <a:spLocks noGrp="1"/>
          </p:cNvSpPr>
          <p:nvPr>
            <p:ph idx="1"/>
          </p:nvPr>
        </p:nvSpPr>
        <p:spPr/>
        <p:txBody>
          <a:bodyPr>
            <a:normAutofit/>
          </a:bodyPr>
          <a:lstStyle/>
          <a:p>
            <a:pPr algn="ctr">
              <a:buNone/>
            </a:pPr>
            <a:r>
              <a:rPr lang="ru-RU" sz="4400" b="1" dirty="0" smtClean="0"/>
              <a:t>СПАСИБО ЗА ВНИМАНИЕ</a:t>
            </a:r>
            <a:endParaRPr lang="ru-RU" sz="4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dirty="0" smtClean="0"/>
              <a:t>Инновационные подходы</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На сегодняшний день традиционное образование нуждается в особом подходе в организации учебной деятельности-использовании инноваций, способствующих разнообразию и пополнению образовательного процесса качественно новым содержанием. Многие дошкольные образовательные учреждения наряду с традиционными средствами и формами работы применяют нетрадиционные. На физкультурных занятиях широко используются элементы фольклора, игрового </a:t>
            </a:r>
            <a:r>
              <a:rPr lang="ru-RU" dirty="0" err="1" smtClean="0"/>
              <a:t>стретчинга</a:t>
            </a:r>
            <a:r>
              <a:rPr lang="ru-RU" dirty="0" smtClean="0"/>
              <a:t> и др. Поэтому, одной из основных задач обновления содержания физического воспитания дошкольников является определение стратегических линий введения инноваций. Приведем ряд примеров:</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b="1" dirty="0" smtClean="0"/>
              <a:t>Детский фитнес</a:t>
            </a:r>
            <a:endParaRPr lang="ru-RU" dirty="0"/>
          </a:p>
        </p:txBody>
      </p:sp>
      <p:pic>
        <p:nvPicPr>
          <p:cNvPr id="5" name="Содержимое 4" descr="iпркеп.jpg"/>
          <p:cNvPicPr>
            <a:picLocks noGrp="1" noChangeAspect="1"/>
          </p:cNvPicPr>
          <p:nvPr>
            <p:ph idx="1"/>
          </p:nvPr>
        </p:nvPicPr>
        <p:blipFill>
          <a:blip r:embed="rId3" cstate="print"/>
          <a:stretch>
            <a:fillRect/>
          </a:stretch>
        </p:blipFill>
        <p:spPr>
          <a:xfrm>
            <a:off x="1907704" y="1988840"/>
            <a:ext cx="5273947" cy="395237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b="1" dirty="0" smtClean="0"/>
              <a:t>Детский фитнес</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Детский фитнес</a:t>
            </a:r>
            <a:r>
              <a:rPr lang="ru-RU" dirty="0" smtClean="0"/>
              <a:t> – это система мероприятий направленных на поддержание и</a:t>
            </a:r>
            <a:br>
              <a:rPr lang="ru-RU" dirty="0" smtClean="0"/>
            </a:br>
            <a:r>
              <a:rPr lang="ru-RU" dirty="0" smtClean="0"/>
              <a:t>укрепление здоровья нормальное физическое и психическое здоровье, его социальную адаптацию. Использование элементов детского фитнеса в ДОУ (на занятиях по физкультуре, в рамках дополнительного образования) позволяет повысить объем двигательной активности, уровень физической подготовленности, знакомит с возможностями тела, учит получать удовольствие и уверенность от движений и физической деятельности, усиливает интерес к занятиям физическими упражнениями и, как следствие, укрепляет здоровье детей.</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b="1" dirty="0" smtClean="0"/>
              <a:t>Детский фитнес</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В последние годы спектр </a:t>
            </a:r>
            <a:r>
              <a:rPr lang="ru-RU" dirty="0" err="1" smtClean="0"/>
              <a:t>фитнес-технологий</a:t>
            </a:r>
            <a:r>
              <a:rPr lang="ru-RU" dirty="0" smtClean="0"/>
              <a:t>, используемых в работе с детьми, значительно расширился:</a:t>
            </a:r>
            <a:br>
              <a:rPr lang="ru-RU" dirty="0" smtClean="0"/>
            </a:br>
            <a:r>
              <a:rPr lang="ru-RU" b="1" dirty="0" smtClean="0"/>
              <a:t>1. занятия на тренажерах;</a:t>
            </a:r>
            <a:br>
              <a:rPr lang="ru-RU" b="1" dirty="0" smtClean="0"/>
            </a:br>
            <a:r>
              <a:rPr lang="ru-RU" b="1" dirty="0" smtClean="0"/>
              <a:t>2. игровой </a:t>
            </a:r>
            <a:r>
              <a:rPr lang="ru-RU" b="1" dirty="0" err="1" smtClean="0"/>
              <a:t>стретчинг</a:t>
            </a:r>
            <a:r>
              <a:rPr lang="ru-RU" b="1" dirty="0" smtClean="0"/>
              <a:t>;</a:t>
            </a:r>
            <a:br>
              <a:rPr lang="ru-RU" b="1" dirty="0" smtClean="0"/>
            </a:br>
            <a:r>
              <a:rPr lang="ru-RU" b="1" dirty="0" smtClean="0"/>
              <a:t>3. степ-аэробика;</a:t>
            </a:r>
            <a:br>
              <a:rPr lang="ru-RU" b="1" dirty="0" smtClean="0"/>
            </a:br>
            <a:r>
              <a:rPr lang="ru-RU" b="1" dirty="0" smtClean="0"/>
              <a:t>4. </a:t>
            </a:r>
            <a:r>
              <a:rPr lang="ru-RU" b="1" dirty="0" err="1" smtClean="0"/>
              <a:t>пилатес</a:t>
            </a:r>
            <a:r>
              <a:rPr lang="ru-RU" b="1" dirty="0" smtClean="0"/>
              <a:t>.</a:t>
            </a:r>
            <a:br>
              <a:rPr lang="ru-RU" b="1" dirty="0" smtClean="0"/>
            </a:br>
            <a:r>
              <a:rPr lang="ru-RU" b="1" dirty="0" smtClean="0"/>
              <a:t>5. </a:t>
            </a:r>
            <a:r>
              <a:rPr lang="ru-RU" b="1" dirty="0" err="1" smtClean="0"/>
              <a:t>фитбол-гимнастика</a:t>
            </a:r>
            <a:r>
              <a:rPr lang="ru-RU" b="1" dirty="0" smtClean="0"/>
              <a:t>;</a:t>
            </a:r>
            <a:br>
              <a:rPr lang="ru-RU" b="1" dirty="0" smtClean="0"/>
            </a:br>
            <a:r>
              <a:rPr lang="ru-RU" b="1" dirty="0" smtClean="0"/>
              <a:t>6. </a:t>
            </a:r>
            <a:r>
              <a:rPr lang="ru-RU" b="1" dirty="0" err="1" smtClean="0"/>
              <a:t>черлидинг</a:t>
            </a:r>
            <a:r>
              <a:rPr lang="ru-RU" b="1" dirty="0" smtClean="0"/>
              <a:t>;</a:t>
            </a:r>
            <a:br>
              <a:rPr lang="ru-RU" b="1" dirty="0" smtClean="0"/>
            </a:br>
            <a:r>
              <a:rPr lang="ru-RU" b="1" dirty="0" smtClean="0"/>
              <a:t>7. </a:t>
            </a:r>
            <a:r>
              <a:rPr lang="ru-RU" b="1" dirty="0" err="1" smtClean="0"/>
              <a:t>сорси</a:t>
            </a:r>
            <a:r>
              <a:rPr lang="ru-RU" b="1" dirty="0" smtClean="0"/>
              <a:t/>
            </a:r>
            <a:br>
              <a:rPr lang="ru-RU" b="1" dirty="0" smtClean="0"/>
            </a:br>
            <a:r>
              <a:rPr lang="ru-RU" b="1" dirty="0" smtClean="0"/>
              <a:t>8. </a:t>
            </a:r>
            <a:r>
              <a:rPr lang="ru-RU" b="1" dirty="0" err="1" smtClean="0"/>
              <a:t>фрироуп</a:t>
            </a:r>
            <a:r>
              <a:rPr lang="ru-RU" b="1" dirty="0" smtClean="0"/>
              <a:t/>
            </a:r>
            <a:br>
              <a:rPr lang="ru-RU" b="1" dirty="0" smtClean="0"/>
            </a:br>
            <a:r>
              <a:rPr lang="ru-RU" b="1" dirty="0" smtClean="0"/>
              <a:t>9 </a:t>
            </a:r>
            <a:r>
              <a:rPr lang="ru-RU" b="1" dirty="0" err="1" smtClean="0"/>
              <a:t>геокешинг</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19503515_21-phonoteka_org-p-fon-dlya-prezentatsii-deti-i-roditeli-21.jpg"/>
          <p:cNvPicPr>
            <a:picLocks noChangeAspect="1"/>
          </p:cNvPicPr>
          <p:nvPr/>
        </p:nvPicPr>
        <p:blipFill>
          <a:blip r:embed="rId2" cstate="print"/>
          <a:stretch>
            <a:fillRect/>
          </a:stretch>
        </p:blipFill>
        <p:spPr>
          <a:xfrm>
            <a:off x="2028" y="0"/>
            <a:ext cx="9139943" cy="6858000"/>
          </a:xfrm>
          <a:prstGeom prst="rect">
            <a:avLst/>
          </a:prstGeom>
        </p:spPr>
      </p:pic>
      <p:sp>
        <p:nvSpPr>
          <p:cNvPr id="2" name="Заголовок 1"/>
          <p:cNvSpPr>
            <a:spLocks noGrp="1"/>
          </p:cNvSpPr>
          <p:nvPr>
            <p:ph type="title"/>
          </p:nvPr>
        </p:nvSpPr>
        <p:spPr/>
        <p:txBody>
          <a:bodyPr/>
          <a:lstStyle/>
          <a:p>
            <a:r>
              <a:rPr lang="ru-RU" b="1" dirty="0" smtClean="0"/>
              <a:t>Тренажеры</a:t>
            </a:r>
            <a:endParaRPr lang="ru-RU" b="1" dirty="0"/>
          </a:p>
        </p:txBody>
      </p:sp>
      <p:sp>
        <p:nvSpPr>
          <p:cNvPr id="3" name="Содержимое 2"/>
          <p:cNvSpPr>
            <a:spLocks noGrp="1"/>
          </p:cNvSpPr>
          <p:nvPr>
            <p:ph idx="1"/>
          </p:nvPr>
        </p:nvSpPr>
        <p:spPr/>
        <p:txBody>
          <a:bodyPr>
            <a:normAutofit/>
          </a:bodyPr>
          <a:lstStyle/>
          <a:p>
            <a:r>
              <a:rPr lang="ru-RU" dirty="0" smtClean="0"/>
              <a:t>Занятия с использованием тренажеров. В работе с детьми дошкольного возраста используются как простейшие, так и сложного устройства: степы, </a:t>
            </a:r>
            <a:r>
              <a:rPr lang="ru-RU" dirty="0" err="1" smtClean="0"/>
              <a:t>мячи-фитболы</a:t>
            </a:r>
            <a:r>
              <a:rPr lang="ru-RU" dirty="0" smtClean="0"/>
              <a:t>, диски здоровья, гимнастические роллеры, детские резиновые эспандеры, скамьи для пресса, велотренажеры, беговые дорожки, мини-батуты, тренажеры гребли.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476250"/>
            <a:ext cx="7772400" cy="1143000"/>
          </a:xfrm>
        </p:spPr>
        <p:txBody>
          <a:bodyPr>
            <a:normAutofit fontScale="90000"/>
          </a:bodyPr>
          <a:lstStyle/>
          <a:p>
            <a:pPr eaLnBrk="1" hangingPunct="1"/>
            <a:r>
              <a:rPr lang="ru-RU" altLang="ru-RU" sz="3600" b="1" smtClean="0"/>
              <a:t>Занятия с использованием тренажеров</a:t>
            </a:r>
          </a:p>
        </p:txBody>
      </p:sp>
      <p:pic>
        <p:nvPicPr>
          <p:cNvPr id="8195" name="Picture 5" descr="DSC02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133600"/>
            <a:ext cx="1800225" cy="15859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6" descr="DSC02319"/>
          <p:cNvPicPr>
            <a:picLocks noChangeAspect="1" noChangeArrowheads="1"/>
          </p:cNvPicPr>
          <p:nvPr/>
        </p:nvPicPr>
        <p:blipFill>
          <a:blip r:embed="rId3">
            <a:extLst>
              <a:ext uri="{28A0092B-C50C-407E-A947-70E740481C1C}">
                <a14:useLocalDpi xmlns:a14="http://schemas.microsoft.com/office/drawing/2010/main" val="0"/>
              </a:ext>
            </a:extLst>
          </a:blip>
          <a:srcRect l="2353" t="12202" b="21681"/>
          <a:stretch>
            <a:fillRect/>
          </a:stretch>
        </p:blipFill>
        <p:spPr bwMode="auto">
          <a:xfrm>
            <a:off x="323850" y="4292600"/>
            <a:ext cx="1728788" cy="15589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8" descr="Myach_gim_Medbol5-kg_k-Z-cvetnoi__reznaya-kroshka_3S147k64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636838"/>
            <a:ext cx="1728788" cy="17287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12" descr="&amp;mcy;&amp;acy;&amp;scy;&amp;scy;&amp;acy;&amp;zhcy;&amp;ncy;&amp;ycy;&amp;jcy; &amp;kcy;&amp;ocy;&amp;vcy;&amp;rcy;&amp;icy;&amp;kcy; &amp;scy;&amp;vcy;&amp;ocy;&amp;icy;&amp;mcy;&amp;icy; &amp;rcy;&amp;ucy;&amp;kcy;&amp;acy;&amp;mcy;&amp;icy; &amp;icy;&amp;zcy; &amp;pcy;&amp;ucy;&amp;gcy;&amp;ocy;&amp;vcy;&amp;icy;&amp;ts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4292600"/>
            <a:ext cx="2160587" cy="14541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9" name="Picture 14" descr="&amp;kcy;&amp;rcy;&amp;acy;&amp;scy;&amp;ocy;&amp;chcy;&amp;ncy;&amp;ycy;&amp;jcy; &amp;kcy;&amp;ocy;&amp;vcy;&amp;rcy;&amp;icy;&amp;kcy; &amp;dcy;&amp;lcy;&amp;yacy; &amp;mcy;&amp;acy;&amp;scy;&amp;scy;&amp;acy;&amp;zhcy;&amp;acy; &amp;dcy;&amp;iecy;&amp;tcy;&amp;scy;&amp;kcy;&amp;icy;&amp;khcy; &amp;ncy;&amp;ocy;&amp;zhcy;&amp;iecy;&amp;k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2060575"/>
            <a:ext cx="1784350" cy="20780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00" name="Picture 16" descr="82/12 &amp;Mcy;&amp;yacy;&amp;chcy; 22 &amp;scy;&amp;mcy; Ledraplast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4724400"/>
            <a:ext cx="1857375" cy="14557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01" name="Picture 20" descr="&amp;Rcy;&amp;ocy;&amp;lcy;&amp;lcy;&amp;iecy;&amp;rcy; Ledraplastic &amp;kcy;&amp;rcy;&amp;acy;&amp;scy;&amp;ncy;&amp;ycy;&amp;jcy; 40&amp;scy;&amp;mcy; 88/01 &amp;horbar; &amp;Icy;&amp;ncy;&amp;tcy;&amp;iecy;&amp;rcy;&amp;ncy;&amp;iecy;&amp;tcy;-&amp;mcy;&amp;acy;&amp;gcy;&amp;acy;&amp;zcy;&amp;icy;&amp;ncy; Liika.Ru : &amp;dcy;&amp;iecy;&amp;tcy;&amp;scy;&amp;kcy;&amp;icy;&amp;iecy; &amp;icy;&amp;gcy;&amp;rcy;&amp;ucy;&amp;shcy;&amp;kcy;&amp;icy; &amp;icy; &amp;tcy;&amp;ocy;&amp;vcy;&amp;acy;&amp;rcy;&amp;ycy; &amp;dcy;&amp;lcy;&amp;yacy; &amp;dcy;&amp;iecy;&amp;tcy;&amp;iecy;&amp;jc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4868863"/>
            <a:ext cx="2305050" cy="14954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02" name="Picture 22" descr="&amp;Ecy;&amp;scy;&amp;pcy;&amp;acy;&amp;ncy;&amp;dcy;&amp;iecy;&amp;rcy; &amp;mcy;&amp;acy;&amp;scy;&amp;scy;&amp;acy;&amp;zhcy;&amp;ncy;&amp;ycy;&amp;jcy;-&amp;kcy;&amp;ocy;&amp;lcy;&amp;softcy;&amp;tscy;&amp;ocy; &amp;dcy;&amp;iecy;&amp;tcy;&amp;scy;&amp;kcy;&amp;icy;&amp;jcy; &amp;tcy;&amp;vcy;&amp;iecy;&amp;rcy;&amp;dcy;&amp;ycy;&amp;jcy; ALF-EM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2492375"/>
            <a:ext cx="1584325" cy="15843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284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604</Words>
  <Application>Microsoft Office PowerPoint</Application>
  <PresentationFormat>Экран (4:3)</PresentationFormat>
  <Paragraphs>66</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Муниципальное бюджетное дошкольное образовательное учреждение Детский сад  № 27</vt:lpstr>
      <vt:lpstr>Инновационные подходы</vt:lpstr>
      <vt:lpstr>Инновационные подходы</vt:lpstr>
      <vt:lpstr>Инновационные подходы</vt:lpstr>
      <vt:lpstr>Детский фитнес</vt:lpstr>
      <vt:lpstr>Детский фитнес</vt:lpstr>
      <vt:lpstr>Детский фитнес</vt:lpstr>
      <vt:lpstr>Тренажеры</vt:lpstr>
      <vt:lpstr>Занятия с использованием тренажеров</vt:lpstr>
      <vt:lpstr>Презентация PowerPoint</vt:lpstr>
      <vt:lpstr>Стретчинг</vt:lpstr>
      <vt:lpstr>Стретчинг</vt:lpstr>
      <vt:lpstr>Степ – аэробика</vt:lpstr>
      <vt:lpstr>Степ-аэробика  Танцевальная аэробика с применением специальных невысоких платформ – степов</vt:lpstr>
      <vt:lpstr>Детский пилатес</vt:lpstr>
      <vt:lpstr>Детский пилатес</vt:lpstr>
      <vt:lpstr>Фитбол-гимнастика</vt:lpstr>
      <vt:lpstr>Черлидинг</vt:lpstr>
      <vt:lpstr>Черлидинг </vt:lpstr>
      <vt:lpstr>Сорси</vt:lpstr>
      <vt:lpstr>СОРСИ «На ракете к звездам»</vt:lpstr>
      <vt:lpstr>Сорси </vt:lpstr>
      <vt:lpstr>СОРСИ «В поисках клада»</vt:lpstr>
      <vt:lpstr>Структура игры Сорси</vt:lpstr>
      <vt:lpstr>Фрироуп </vt:lpstr>
      <vt:lpstr>Презентация PowerPoint</vt:lpstr>
      <vt:lpstr>Геокешинг </vt:lpstr>
      <vt:lpstr>Презентация PowerPoint</vt:lpstr>
      <vt:lpstr>Презентация PowerPoint</vt:lpstr>
      <vt:lpstr>Презентация PowerPoint</vt:lpstr>
      <vt:lpstr>Презентация PowerPoint</vt:lpstr>
      <vt:lpstr>Вывод</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Инновационные подходы к физкультурно-оздоровительной работе в ДОУ</dc:title>
  <cp:lastModifiedBy>DS27</cp:lastModifiedBy>
  <cp:revision>11</cp:revision>
  <dcterms:modified xsi:type="dcterms:W3CDTF">2022-06-14T08:35:27Z</dcterms:modified>
</cp:coreProperties>
</file>